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60" r:id="rId2"/>
    <p:sldId id="298" r:id="rId3"/>
    <p:sldId id="461" r:id="rId4"/>
    <p:sldId id="534" r:id="rId5"/>
    <p:sldId id="538" r:id="rId6"/>
    <p:sldId id="539" r:id="rId7"/>
    <p:sldId id="553" r:id="rId8"/>
    <p:sldId id="555" r:id="rId9"/>
    <p:sldId id="551" r:id="rId10"/>
    <p:sldId id="556" r:id="rId11"/>
    <p:sldId id="557" r:id="rId12"/>
    <p:sldId id="558" r:id="rId13"/>
    <p:sldId id="559" r:id="rId14"/>
    <p:sldId id="560" r:id="rId15"/>
    <p:sldId id="561" r:id="rId16"/>
    <p:sldId id="562" r:id="rId17"/>
    <p:sldId id="574" r:id="rId18"/>
    <p:sldId id="564" r:id="rId19"/>
    <p:sldId id="565" r:id="rId20"/>
    <p:sldId id="566" r:id="rId21"/>
    <p:sldId id="567" r:id="rId22"/>
    <p:sldId id="568" r:id="rId23"/>
    <p:sldId id="571" r:id="rId24"/>
    <p:sldId id="569" r:id="rId25"/>
    <p:sldId id="543" r:id="rId26"/>
    <p:sldId id="552" r:id="rId27"/>
    <p:sldId id="572" r:id="rId28"/>
    <p:sldId id="575" r:id="rId29"/>
    <p:sldId id="545" r:id="rId30"/>
    <p:sldId id="544" r:id="rId31"/>
    <p:sldId id="576" r:id="rId32"/>
    <p:sldId id="577" r:id="rId33"/>
    <p:sldId id="578" r:id="rId34"/>
    <p:sldId id="305" r:id="rId35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37"/>
    </p:embeddedFont>
    <p:embeddedFont>
      <p:font typeface="KoPubWorld돋움체 Light" panose="00000300000000000000" pitchFamily="2" charset="-127"/>
      <p:regular r:id="rId38"/>
    </p:embeddedFont>
    <p:embeddedFont>
      <p:font typeface="KoPubWorld돋움체 Medium" panose="00000600000000000000" pitchFamily="2" charset="-127"/>
      <p:regular r:id="rId39"/>
    </p:embeddedFont>
    <p:embeddedFont>
      <p:font typeface="KoPub돋움체 Bold" panose="00000800000000000000" pitchFamily="2" charset="-127"/>
      <p:bold r:id="rId40"/>
    </p:embeddedFont>
    <p:embeddedFont>
      <p:font typeface="KoPub돋움체 Light" panose="00000300000000000000" pitchFamily="2" charset="-127"/>
      <p:regular r:id="rId41"/>
    </p:embeddedFont>
    <p:embeddedFont>
      <p:font typeface="KoPub돋움체 Medium" panose="00000600000000000000" pitchFamily="2" charset="-127"/>
      <p:regular r:id="rId42"/>
    </p:embeddedFont>
    <p:embeddedFont>
      <p:font typeface="Lucida Console" panose="020B0609040504020204" pitchFamily="49" charset="0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F81"/>
    <a:srgbClr val="002060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stack.org/neutron/2023.1/install/controller-install-option2-ubuntu.htm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openstack.org/nova/2023.1/install/compute-install-ubuntu.html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10.0.0.11:5000/identity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138466" y="129053"/>
            <a:ext cx="2934326" cy="843702"/>
            <a:chOff x="209346" y="127035"/>
            <a:chExt cx="2934326" cy="8437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318" y="127035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동작 확인 및 수정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AF9FE-8EFA-EAA8-BC9E-163A36C8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생성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4D7C0-0DEB-5725-DF9D-FD88893F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Flavor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관리자가 미리 만들어둔 가상머신을 위한 </a:t>
            </a:r>
            <a:r>
              <a:rPr lang="en-US" altLang="ko-KR" dirty="0"/>
              <a:t>HW </a:t>
            </a:r>
            <a:r>
              <a:rPr lang="ko-KR" altLang="en-US" dirty="0"/>
              <a:t>스펙</a:t>
            </a:r>
            <a:endParaRPr lang="en-US" altLang="ko-KR" dirty="0"/>
          </a:p>
          <a:p>
            <a:pPr lvl="1"/>
            <a:r>
              <a:rPr lang="ko-KR" altLang="en-US" dirty="0"/>
              <a:t>관리 메뉴 </a:t>
            </a:r>
            <a:r>
              <a:rPr lang="en-US" altLang="ko-KR" dirty="0"/>
              <a:t>-&gt; Compute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Flavor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4D26EA-C97C-29DD-4E4D-07543533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F1B630-CDAF-CCA4-F6B2-A218ED2A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3549648"/>
            <a:ext cx="99917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52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AF9FE-8EFA-EAA8-BC9E-163A36C8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생성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4D7C0-0DEB-5725-DF9D-FD88893F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 페어 생성</a:t>
            </a:r>
            <a:endParaRPr lang="en-US" altLang="ko-KR" dirty="0"/>
          </a:p>
          <a:p>
            <a:pPr lvl="1"/>
            <a:r>
              <a:rPr lang="en-US" altLang="ko-KR" dirty="0"/>
              <a:t>OS</a:t>
            </a:r>
            <a:r>
              <a:rPr lang="ko-KR" altLang="en-US" dirty="0"/>
              <a:t>에 로그인하기 위한 </a:t>
            </a:r>
            <a:r>
              <a:rPr lang="en-US" altLang="ko-KR" dirty="0"/>
              <a:t>“</a:t>
            </a:r>
            <a:r>
              <a:rPr lang="ko-KR" altLang="en-US" dirty="0"/>
              <a:t>나만의</a:t>
            </a:r>
            <a:r>
              <a:rPr lang="en-US" altLang="ko-KR" dirty="0"/>
              <a:t>” </a:t>
            </a:r>
            <a:r>
              <a:rPr lang="ko-KR" altLang="en-US" dirty="0"/>
              <a:t>비밀번호 파일 생성</a:t>
            </a:r>
            <a:endParaRPr lang="en-US" altLang="ko-KR" dirty="0"/>
          </a:p>
          <a:p>
            <a:pPr lvl="2"/>
            <a:r>
              <a:rPr lang="ko-KR" altLang="en-US" dirty="0"/>
              <a:t>생성될 때</a:t>
            </a:r>
            <a:r>
              <a:rPr lang="en-US" altLang="ko-KR" dirty="0"/>
              <a:t>, </a:t>
            </a:r>
            <a:r>
              <a:rPr lang="ko-KR" altLang="en-US" dirty="0"/>
              <a:t>비밀번호 파일 내용이 나오고</a:t>
            </a:r>
            <a:r>
              <a:rPr lang="en-US" altLang="ko-KR" dirty="0"/>
              <a:t>, </a:t>
            </a:r>
            <a:r>
              <a:rPr lang="ko-KR" altLang="en-US" dirty="0"/>
              <a:t>다시는 찾을 수 없음</a:t>
            </a:r>
            <a:r>
              <a:rPr lang="en-US" altLang="ko-KR" dirty="0"/>
              <a:t>. </a:t>
            </a:r>
            <a:r>
              <a:rPr lang="ko-KR" altLang="en-US" dirty="0"/>
              <a:t>잃어버리면 끝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꼭 개인 메일 등으로 백업해둘 것</a:t>
            </a:r>
            <a:endParaRPr lang="en-US" altLang="ko-KR" dirty="0"/>
          </a:p>
          <a:p>
            <a:pPr lvl="1"/>
            <a:r>
              <a:rPr lang="ko-KR" altLang="en-US" dirty="0"/>
              <a:t>프로젝트 </a:t>
            </a:r>
            <a:r>
              <a:rPr lang="en-US" altLang="ko-KR" dirty="0"/>
              <a:t>-&gt; Compute -&gt; </a:t>
            </a:r>
            <a:r>
              <a:rPr lang="ko-KR" altLang="en-US" dirty="0"/>
              <a:t>키 페어 </a:t>
            </a:r>
            <a:r>
              <a:rPr lang="en-US" altLang="ko-KR" dirty="0"/>
              <a:t>-&gt; </a:t>
            </a:r>
            <a:r>
              <a:rPr lang="ko-KR" altLang="en-US" dirty="0"/>
              <a:t>키 페어 생성</a:t>
            </a:r>
            <a:endParaRPr lang="en-US" altLang="ko-KR" dirty="0"/>
          </a:p>
          <a:p>
            <a:r>
              <a:rPr lang="ko-KR" altLang="en-US" dirty="0"/>
              <a:t>문제 발생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키 페어 생성을 위한 정보 입력 창이 제대로 보이지 않음</a:t>
            </a:r>
            <a:endParaRPr lang="en-US" altLang="ko-KR" dirty="0"/>
          </a:p>
          <a:p>
            <a:pPr lvl="1"/>
            <a:r>
              <a:rPr lang="ko-KR" altLang="en-US" dirty="0"/>
              <a:t>로그를 확인해도 뚜렷한 메시지를 확인하기 어려움</a:t>
            </a:r>
            <a:endParaRPr lang="en-US" altLang="ko-KR" dirty="0"/>
          </a:p>
          <a:p>
            <a:pPr lvl="1"/>
            <a:r>
              <a:rPr lang="ko-KR" altLang="en-US" dirty="0"/>
              <a:t>일단 넘어가자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4D26EA-C97C-29DD-4E4D-07543533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2750F2-5177-C65B-2161-532F5E63A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708" y="5022670"/>
            <a:ext cx="6808382" cy="139466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3473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C00C4-C44E-2749-51EA-7D45F6A7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생성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94C771-9E76-D924-A4F0-60AA63D96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화면을 따라 진행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키 페어 부분에서 키 페어 생성 클릭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 err="1"/>
              <a:t>키페어</a:t>
            </a:r>
            <a:r>
              <a:rPr lang="ko-KR" altLang="en-US" dirty="0"/>
              <a:t> 나오면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클립보드에 개인키 복사</a:t>
            </a:r>
            <a:endParaRPr lang="en-US" altLang="ko-KR" dirty="0"/>
          </a:p>
          <a:p>
            <a:pPr lvl="1"/>
            <a:r>
              <a:rPr lang="ko-KR" altLang="en-US" dirty="0"/>
              <a:t>메모장에 붙여넣기</a:t>
            </a:r>
            <a:endParaRPr lang="en-US" altLang="ko-KR" dirty="0"/>
          </a:p>
          <a:p>
            <a:pPr lvl="1"/>
            <a:r>
              <a:rPr lang="en-US" altLang="ko-KR" dirty="0" err="1"/>
              <a:t>test.pem</a:t>
            </a:r>
            <a:r>
              <a:rPr lang="en-US" altLang="ko-KR" dirty="0"/>
              <a:t> </a:t>
            </a:r>
            <a:r>
              <a:rPr lang="ko-KR" altLang="en-US" dirty="0"/>
              <a:t>파일로 바탕화면에 저장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백업</a:t>
            </a:r>
            <a:r>
              <a:rPr lang="en-US" altLang="ko-KR" dirty="0"/>
              <a:t>) </a:t>
            </a:r>
            <a:r>
              <a:rPr lang="ko-KR" altLang="en-US" dirty="0"/>
              <a:t>개인 메일로 </a:t>
            </a:r>
            <a:r>
              <a:rPr lang="ko-KR" altLang="en-US" dirty="0" err="1"/>
              <a:t>보내두기</a:t>
            </a:r>
            <a:endParaRPr lang="en-US" altLang="ko-KR" dirty="0"/>
          </a:p>
          <a:p>
            <a:r>
              <a:rPr lang="ko-KR" altLang="en-US" dirty="0"/>
              <a:t>모두 다 하고 </a:t>
            </a:r>
            <a:r>
              <a:rPr lang="en-US" altLang="ko-KR" dirty="0"/>
              <a:t>“</a:t>
            </a:r>
            <a:r>
              <a:rPr lang="ko-KR" altLang="en-US" dirty="0"/>
              <a:t>생성</a:t>
            </a:r>
            <a:r>
              <a:rPr lang="en-US" altLang="ko-KR" dirty="0"/>
              <a:t>” </a:t>
            </a:r>
            <a:r>
              <a:rPr lang="ko-KR" altLang="en-US" dirty="0"/>
              <a:t>클릭하면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오류 발생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3C5336-904D-480C-60A0-2F2495D3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E808C3-9C64-4B06-0116-3D50EE14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605" y="965202"/>
            <a:ext cx="5996541" cy="2540108"/>
          </a:xfrm>
          <a:prstGeom prst="rect">
            <a:avLst/>
          </a:prstGeom>
          <a:ln>
            <a:solidFill>
              <a:srgbClr val="0C3F81"/>
            </a:solidFill>
          </a:ln>
        </p:spPr>
      </p:pic>
    </p:spTree>
    <p:extLst>
      <p:ext uri="{BB962C8B-B14F-4D97-AF65-F5344CB8AC3E}">
        <p14:creationId xmlns:p14="http://schemas.microsoft.com/office/powerpoint/2010/main" val="3948364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39F18-12B1-E58E-ACEF-7DEF71A6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 </a:t>
            </a:r>
            <a:r>
              <a:rPr lang="ko-KR" altLang="en-US" dirty="0"/>
              <a:t>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C2061-E446-2FAF-455A-2B696A71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주로 </a:t>
            </a:r>
            <a:r>
              <a:rPr lang="en-US" altLang="ko-KR" dirty="0"/>
              <a:t>Nova, Neutron </a:t>
            </a:r>
            <a:r>
              <a:rPr lang="ko-KR" altLang="en-US" dirty="0"/>
              <a:t>설정 확인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/var/log </a:t>
            </a:r>
            <a:r>
              <a:rPr lang="ko-KR" altLang="en-US" dirty="0"/>
              <a:t>내의 서비스들 로그 확인</a:t>
            </a:r>
            <a:endParaRPr lang="en-US" altLang="ko-KR" dirty="0"/>
          </a:p>
          <a:p>
            <a:pPr lvl="1"/>
            <a:r>
              <a:rPr lang="en-US" altLang="ko-KR" dirty="0"/>
              <a:t>ls -</a:t>
            </a:r>
            <a:r>
              <a:rPr lang="en-US" altLang="ko-KR" dirty="0" err="1"/>
              <a:t>alht</a:t>
            </a:r>
            <a:endParaRPr lang="en-US" altLang="ko-KR" dirty="0"/>
          </a:p>
          <a:p>
            <a:pPr lvl="2"/>
            <a:r>
              <a:rPr lang="ko-KR" altLang="en-US" dirty="0"/>
              <a:t>시간 순으로 정렬하여</a:t>
            </a:r>
            <a:r>
              <a:rPr lang="en-US" altLang="ko-KR" dirty="0"/>
              <a:t>, </a:t>
            </a:r>
            <a:r>
              <a:rPr lang="ko-KR" altLang="en-US" dirty="0"/>
              <a:t>최근 메시지 확인</a:t>
            </a:r>
            <a:endParaRPr lang="en-US" altLang="ko-KR" dirty="0"/>
          </a:p>
          <a:p>
            <a:pPr lvl="1"/>
            <a:r>
              <a:rPr lang="en-US" altLang="ko-KR" dirty="0"/>
              <a:t>tail -n 1000 nova.log</a:t>
            </a:r>
          </a:p>
          <a:p>
            <a:pPr lvl="2"/>
            <a:r>
              <a:rPr lang="ko-KR" altLang="en-US" dirty="0"/>
              <a:t>최근 </a:t>
            </a:r>
            <a:r>
              <a:rPr lang="en-US" altLang="ko-KR" dirty="0"/>
              <a:t>1000 </a:t>
            </a:r>
            <a:r>
              <a:rPr lang="ko-KR" altLang="en-US" dirty="0"/>
              <a:t>라인 확인</a:t>
            </a:r>
            <a:endParaRPr lang="en-US" altLang="ko-KR" dirty="0"/>
          </a:p>
          <a:p>
            <a:pPr lvl="1"/>
            <a:r>
              <a:rPr lang="en-US" altLang="ko-KR" dirty="0"/>
              <a:t>tail -f nova.log | grep ERROR</a:t>
            </a:r>
          </a:p>
          <a:p>
            <a:pPr lvl="2"/>
            <a:r>
              <a:rPr lang="ko-KR" altLang="en-US" dirty="0"/>
              <a:t>에러 나는 부분만 확인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4EA8F-5674-C940-E4F5-3FAD88E9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70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DE650-1E84-8295-41C9-85B7BFA8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21E47-08E7-AF95-FEB5-AFB8BD23A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명령을 수행한 시간과 잘 비교하여 에러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https://controller/identity </a:t>
            </a:r>
            <a:r>
              <a:rPr lang="ko-KR" altLang="en-US" dirty="0"/>
              <a:t>로 접속을 하려고 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우리는 </a:t>
            </a:r>
            <a:r>
              <a:rPr lang="en-US" altLang="ko-KR" dirty="0"/>
              <a:t>https </a:t>
            </a:r>
            <a:r>
              <a:rPr lang="ko-KR" altLang="en-US" dirty="0"/>
              <a:t>가 아닌데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설정 파일 확인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/nova/</a:t>
            </a:r>
            <a:r>
              <a:rPr lang="en-US" altLang="ko-KR" dirty="0" err="1"/>
              <a:t>nova.conf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730F7D-C590-35FB-B147-DA12BDDE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51AF25-52D0-E411-5138-6613411E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4" y="1664269"/>
            <a:ext cx="110585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7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B017B-AB6C-2CE8-0339-600BF571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3A35B-9C43-9E33-DE3C-E83A119EA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keystone auth URL </a:t>
            </a:r>
            <a:r>
              <a:rPr lang="ko-KR" altLang="en-US" dirty="0"/>
              <a:t>을 </a:t>
            </a:r>
            <a:r>
              <a:rPr lang="ko-KR" altLang="en-US" dirty="0" err="1"/>
              <a:t>수정하였어야</a:t>
            </a:r>
            <a:r>
              <a:rPr lang="ko-KR" altLang="en-US" dirty="0"/>
              <a:t> 함</a:t>
            </a:r>
            <a:r>
              <a:rPr lang="en-US" altLang="ko-KR" dirty="0"/>
              <a:t>. </a:t>
            </a:r>
            <a:r>
              <a:rPr lang="ko-KR" altLang="en-US" dirty="0"/>
              <a:t>매뉴얼에서도 지적하지 않은 부분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8E3B40-84CF-6911-3778-64BD826A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A36695-E7E4-C0C9-8C5B-6D135B2C1E2A}"/>
              </a:ext>
            </a:extLst>
          </p:cNvPr>
          <p:cNvSpPr/>
          <p:nvPr/>
        </p:nvSpPr>
        <p:spPr>
          <a:xfrm>
            <a:off x="1261730" y="1580706"/>
            <a:ext cx="9668540" cy="452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service_user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send_service_user_token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true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auth_url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= https://controller/identity	-&gt; http://controller:5000/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auth_strategy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keystone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auth_type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password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project_domain_name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Default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project_name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service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user_domain_name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= Default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username = nova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password =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openstack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2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C6742-ECD7-E48D-3513-D4A9430F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83C13-8EFD-5116-EFA8-8FFA0553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파일들은 잘 되어있을까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Nova, Neutron </a:t>
            </a:r>
            <a:r>
              <a:rPr lang="ko-KR" altLang="en-US" dirty="0"/>
              <a:t>등 모든 설정 파일 확인</a:t>
            </a:r>
            <a:endParaRPr lang="en-US" altLang="ko-KR" dirty="0"/>
          </a:p>
          <a:p>
            <a:pPr lvl="1"/>
            <a:r>
              <a:rPr lang="en-US" altLang="ko-KR" dirty="0"/>
              <a:t>Controller, Compute </a:t>
            </a:r>
            <a:r>
              <a:rPr lang="ko-KR" altLang="en-US" dirty="0"/>
              <a:t>모두</a:t>
            </a:r>
            <a:endParaRPr lang="en-US" altLang="ko-KR" dirty="0"/>
          </a:p>
          <a:p>
            <a:r>
              <a:rPr lang="ko-KR" altLang="en-US" dirty="0"/>
              <a:t>수정 후</a:t>
            </a:r>
            <a:r>
              <a:rPr lang="en-US" altLang="ko-KR" dirty="0"/>
              <a:t>, </a:t>
            </a:r>
            <a:r>
              <a:rPr lang="ko-KR" altLang="en-US" dirty="0"/>
              <a:t>관련 서비스 재시작</a:t>
            </a:r>
            <a:endParaRPr lang="en-US" altLang="ko-KR" dirty="0"/>
          </a:p>
          <a:p>
            <a:pPr lvl="1"/>
            <a:r>
              <a:rPr lang="en-US" altLang="ko-KR" dirty="0"/>
              <a:t>controller: </a:t>
            </a:r>
            <a:r>
              <a:rPr lang="en-US" altLang="ko-KR" dirty="0" err="1"/>
              <a:t>systemctl</a:t>
            </a:r>
            <a:r>
              <a:rPr lang="en-US" altLang="ko-KR" dirty="0"/>
              <a:t> restart nova-*</a:t>
            </a:r>
          </a:p>
          <a:p>
            <a:pPr lvl="1"/>
            <a:r>
              <a:rPr lang="en-US" altLang="ko-KR" dirty="0"/>
              <a:t>compute: </a:t>
            </a:r>
            <a:r>
              <a:rPr lang="en-US" altLang="ko-KR" dirty="0" err="1"/>
              <a:t>systemctl</a:t>
            </a:r>
            <a:r>
              <a:rPr lang="en-US" altLang="ko-KR" dirty="0"/>
              <a:t> restart nova-compute</a:t>
            </a:r>
          </a:p>
          <a:p>
            <a:endParaRPr lang="en-US" altLang="ko-KR" dirty="0"/>
          </a:p>
          <a:p>
            <a:r>
              <a:rPr lang="ko-KR" altLang="en-US" dirty="0"/>
              <a:t>다시 시도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되는가 싶더니</a:t>
            </a:r>
            <a:r>
              <a:rPr lang="en-US" altLang="ko-KR" dirty="0"/>
              <a:t>..</a:t>
            </a:r>
            <a:r>
              <a:rPr lang="ko-KR" altLang="en-US" dirty="0"/>
              <a:t>또 오류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6AFFB1-8AC0-DC57-ABCB-09EA827B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76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E4AD8-B042-166D-4334-B23F3E8B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ACC9F-3328-F566-A0B5-E121AC184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44283E-5D81-44C4-BDD3-5EA87876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3074" name="Picture 2" descr="A Game Over screen followed by the request to insert a coin to continue  playing. 8-bit retro style, high glowing aura.">
            <a:extLst>
              <a:ext uri="{FF2B5EF4-FFF2-40B4-BE49-F238E27FC236}">
                <a16:creationId xmlns:a16="http://schemas.microsoft.com/office/drawing/2014/main" id="{4DDEBE4D-6F2C-9B21-DFA4-A893A403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65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59A33-D686-EA32-559F-5D72F047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Nova </a:t>
            </a:r>
            <a:r>
              <a:rPr lang="ko-KR" altLang="en-US" dirty="0"/>
              <a:t>로그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2C829-036D-1AA3-7E95-A6706E8B7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50738-8C2B-8D14-F382-FD93CC99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85B93F-88C7-E835-358C-A7D6DA8CC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46" y="729926"/>
            <a:ext cx="11049000" cy="57054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1BBA7B-6B2A-98F3-CB03-B69C2116DD6F}"/>
              </a:ext>
            </a:extLst>
          </p:cNvPr>
          <p:cNvSpPr/>
          <p:nvPr/>
        </p:nvSpPr>
        <p:spPr>
          <a:xfrm>
            <a:off x="434148" y="5996761"/>
            <a:ext cx="11110998" cy="393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36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4510A-9DCC-7AB9-59F5-CBE10E49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 </a:t>
            </a:r>
            <a:r>
              <a:rPr lang="ko-KR" altLang="en-US" dirty="0"/>
              <a:t>로그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8C578-2C60-88AB-5074-4489BF6D3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err="1"/>
              <a:t>root@controller</a:t>
            </a:r>
            <a:r>
              <a:rPr lang="en-US" altLang="ko-KR" sz="1800" dirty="0"/>
              <a:t>:/var/log/neutron# tail -n 10000 neutron-server.log | grep ERROR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마찬가지로 실패했다는 내용 외에 특별한 정보를 얻기 어려움</a:t>
            </a:r>
            <a:endParaRPr lang="en-US" altLang="ko-KR" sz="1800" dirty="0"/>
          </a:p>
          <a:p>
            <a:r>
              <a:rPr lang="en-US" altLang="ko-KR" sz="1800" dirty="0"/>
              <a:t>DEBUG </a:t>
            </a:r>
            <a:r>
              <a:rPr lang="ko-KR" altLang="en-US" sz="1800" dirty="0"/>
              <a:t>메시지를 켜보자</a:t>
            </a:r>
            <a:endParaRPr lang="en-US" altLang="ko-KR" sz="1800" dirty="0"/>
          </a:p>
          <a:p>
            <a:r>
              <a:rPr lang="en-US" altLang="ko-KR" sz="1800" dirty="0"/>
              <a:t>vi /</a:t>
            </a:r>
            <a:r>
              <a:rPr lang="en-US" altLang="ko-KR" sz="1800" dirty="0" err="1"/>
              <a:t>etc</a:t>
            </a:r>
            <a:r>
              <a:rPr lang="en-US" altLang="ko-KR" sz="1800" dirty="0"/>
              <a:t>/neutron/</a:t>
            </a:r>
            <a:r>
              <a:rPr lang="en-US" altLang="ko-KR" sz="1800" dirty="0" err="1"/>
              <a:t>neutron.conf</a:t>
            </a:r>
            <a:endParaRPr lang="en-US" altLang="ko-KR" sz="1800" dirty="0"/>
          </a:p>
          <a:p>
            <a:r>
              <a:rPr lang="ko-KR" altLang="en-US" sz="1800" dirty="0"/>
              <a:t>서비스 재시작</a:t>
            </a:r>
            <a:endParaRPr lang="en-US" altLang="ko-KR" sz="1800" dirty="0"/>
          </a:p>
          <a:p>
            <a:pPr lvl="1"/>
            <a:r>
              <a:rPr lang="en-US" altLang="ko-KR" sz="1600" dirty="0" err="1"/>
              <a:t>systemctl</a:t>
            </a:r>
            <a:r>
              <a:rPr lang="en-US" altLang="ko-KR" sz="1600" dirty="0"/>
              <a:t> restart neutron-server</a:t>
            </a:r>
          </a:p>
          <a:p>
            <a:r>
              <a:rPr lang="ko-KR" altLang="en-US" sz="1800" dirty="0"/>
              <a:t>이후 다시 인스턴스</a:t>
            </a:r>
            <a:r>
              <a:rPr lang="en-US" altLang="ko-KR" sz="1800" dirty="0"/>
              <a:t>(VM) </a:t>
            </a:r>
            <a:r>
              <a:rPr lang="ko-KR" altLang="en-US" sz="1800" dirty="0"/>
              <a:t>생성 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C7CE5-56EC-4509-69F5-D7ED7B9A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DD33D3-DCD7-BBB2-D15E-86E5B985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8" y="1460877"/>
            <a:ext cx="11039475" cy="971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0DA3B-D43A-DEE1-320C-BAE4B7BF3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06" y="3930919"/>
            <a:ext cx="49053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인증 메뉴 접근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3D93FF-DFD0-D62B-D62D-FDECF2B5464A}"/>
              </a:ext>
            </a:extLst>
          </p:cNvPr>
          <p:cNvGrpSpPr/>
          <p:nvPr/>
        </p:nvGrpSpPr>
        <p:grpSpPr>
          <a:xfrm>
            <a:off x="874588" y="3036217"/>
            <a:ext cx="7101012" cy="898041"/>
            <a:chOff x="874588" y="1701800"/>
            <a:chExt cx="7101012" cy="8980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5A333B-1908-74F0-813C-4E1F7AF6CCB1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E81A41-7A12-EB36-5078-302A1B556B90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가상 네트워크 및 인스턴스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생성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25E5286-3DC9-DC4A-FCC9-D26E35E41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0DC73-FCB7-E8CB-E9C8-5FC17D98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 </a:t>
            </a:r>
            <a:r>
              <a:rPr lang="ko-KR" altLang="en-US" dirty="0"/>
              <a:t>로그 재확인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0CB4C8-C7CB-2795-E31E-9A7FB74B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</a:t>
            </a:r>
            <a:r>
              <a:rPr lang="en-US" altLang="ko-KR" dirty="0"/>
              <a:t>ERROR </a:t>
            </a:r>
            <a:r>
              <a:rPr lang="ko-KR" altLang="en-US" dirty="0"/>
              <a:t>메시지 위로 </a:t>
            </a:r>
            <a:r>
              <a:rPr lang="en-US" altLang="ko-KR" dirty="0"/>
              <a:t>mechanism driver </a:t>
            </a:r>
            <a:r>
              <a:rPr lang="ko-KR" altLang="en-US" dirty="0"/>
              <a:t>에서 메시지가 나옴</a:t>
            </a:r>
            <a:endParaRPr lang="en-US" altLang="ko-KR" dirty="0"/>
          </a:p>
          <a:p>
            <a:pPr lvl="1"/>
            <a:r>
              <a:rPr lang="en-US" altLang="ko-KR" dirty="0"/>
              <a:t>local, flat, </a:t>
            </a:r>
            <a:r>
              <a:rPr lang="en-US" altLang="ko-KR" dirty="0" err="1"/>
              <a:t>vlan</a:t>
            </a:r>
            <a:r>
              <a:rPr lang="en-US" altLang="ko-KR" dirty="0"/>
              <a:t> </a:t>
            </a:r>
            <a:r>
              <a:rPr lang="ko-KR" altLang="en-US" dirty="0"/>
              <a:t>만 지원한다고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ko-KR" altLang="en-US" dirty="0"/>
              <a:t>우리가 생성 시도한 것은 </a:t>
            </a:r>
            <a:r>
              <a:rPr lang="en-US" altLang="ko-KR" dirty="0" err="1"/>
              <a:t>vxlan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CBDC7B-1B93-9D04-36FF-C56992B3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7EA817-D980-18F7-566F-EFE43EF00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23900"/>
            <a:ext cx="10972800" cy="176212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8358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8C1D8-424A-B426-CABE-90F8DE8F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 </a:t>
            </a:r>
            <a:r>
              <a:rPr lang="ko-KR" altLang="en-US" dirty="0"/>
              <a:t>관련 설정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44F91-440B-C68D-7BC9-CA2D2F3D4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잘 되어 있는데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매뉴얼 확인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링크 클릭</a:t>
            </a:r>
            <a:endParaRPr lang="en-US" altLang="ko-KR" dirty="0"/>
          </a:p>
          <a:p>
            <a:r>
              <a:rPr lang="ko-KR" altLang="en-US" dirty="0"/>
              <a:t>전체 </a:t>
            </a:r>
            <a:r>
              <a:rPr lang="en-US" altLang="ko-KR" dirty="0"/>
              <a:t>Neutron </a:t>
            </a:r>
            <a:r>
              <a:rPr lang="ko-KR" altLang="en-US" dirty="0"/>
              <a:t>서비스 재시작 후 다시 확인</a:t>
            </a:r>
            <a:endParaRPr lang="en-US" altLang="ko-KR" dirty="0"/>
          </a:p>
          <a:p>
            <a:pPr lvl="1"/>
            <a:r>
              <a:rPr lang="ko-KR" altLang="en-US" dirty="0"/>
              <a:t>소용없음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관련된 모든 설정 파일 확인</a:t>
            </a:r>
            <a:endParaRPr lang="en-US" altLang="ko-KR" dirty="0"/>
          </a:p>
          <a:p>
            <a:pPr lvl="1"/>
            <a:r>
              <a:rPr lang="ko-KR" altLang="en-US" dirty="0"/>
              <a:t>소용없음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…</a:t>
            </a:r>
            <a:r>
              <a:rPr lang="ko-KR" altLang="en-US" dirty="0"/>
              <a:t>무슨 일일까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DB3664-EF60-B1C0-1B3A-7EBBACA3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56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956BD-4439-4477-B33B-6D529028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 </a:t>
            </a:r>
            <a:r>
              <a:rPr lang="ko-KR" altLang="en-US" dirty="0"/>
              <a:t>관련 설정 확인</a:t>
            </a:r>
            <a:r>
              <a:rPr lang="en-US" altLang="ko-KR" dirty="0"/>
              <a:t>: </a:t>
            </a:r>
            <a:r>
              <a:rPr lang="ko-KR" altLang="en-US" dirty="0"/>
              <a:t>매뉴얼 업데이트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006C3-AE54-E472-D009-FB86FC042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2346251"/>
            <a:ext cx="11652010" cy="4166308"/>
          </a:xfrm>
        </p:spPr>
        <p:txBody>
          <a:bodyPr/>
          <a:lstStyle/>
          <a:p>
            <a:r>
              <a:rPr lang="ko-KR" altLang="en-US" dirty="0"/>
              <a:t>대부분의 경우 문제없음</a:t>
            </a:r>
            <a:endParaRPr lang="en-US" altLang="ko-KR" dirty="0"/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Release </a:t>
            </a:r>
            <a:r>
              <a:rPr lang="ko-KR" altLang="en-US" dirty="0"/>
              <a:t>당시의 문서로 확인하고 진행하는 것이</a:t>
            </a:r>
            <a:r>
              <a:rPr lang="en-US" altLang="ko-KR" dirty="0"/>
              <a:t>, release </a:t>
            </a:r>
            <a:r>
              <a:rPr lang="ko-KR" altLang="en-US" dirty="0"/>
              <a:t>된 코드에 적합함</a:t>
            </a:r>
            <a:endParaRPr lang="en-US" altLang="ko-KR" dirty="0"/>
          </a:p>
          <a:p>
            <a:pPr lvl="1"/>
            <a:r>
              <a:rPr lang="ko-KR" altLang="en-US" dirty="0"/>
              <a:t>그러나 </a:t>
            </a:r>
            <a:r>
              <a:rPr lang="en-US" altLang="ko-KR" dirty="0"/>
              <a:t>release </a:t>
            </a:r>
            <a:r>
              <a:rPr lang="ko-KR" altLang="en-US" dirty="0"/>
              <a:t>된 버전의 소스 코드도 계속해서 업데이트 됨</a:t>
            </a:r>
            <a:endParaRPr lang="en-US" altLang="ko-KR" dirty="0"/>
          </a:p>
          <a:p>
            <a:pPr lvl="2"/>
            <a:r>
              <a:rPr lang="ko-KR" altLang="en-US" dirty="0"/>
              <a:t>특히 보안 부분</a:t>
            </a:r>
            <a:endParaRPr lang="en-US" altLang="ko-KR" dirty="0"/>
          </a:p>
          <a:p>
            <a:r>
              <a:rPr lang="en-US" altLang="ko-KR" dirty="0" err="1"/>
              <a:t>OpenVSwitch</a:t>
            </a:r>
            <a:r>
              <a:rPr lang="ko-KR" altLang="en-US" dirty="0"/>
              <a:t>의 경우</a:t>
            </a:r>
            <a:r>
              <a:rPr lang="en-US" altLang="ko-KR" dirty="0"/>
              <a:t>, OpenStack </a:t>
            </a:r>
            <a:r>
              <a:rPr lang="ko-KR" altLang="en-US" dirty="0"/>
              <a:t>프로젝트가 아닌 외부 </a:t>
            </a:r>
            <a:r>
              <a:rPr lang="en-US" altLang="ko-KR" dirty="0"/>
              <a:t>SW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버전 업데이트가 되며 </a:t>
            </a:r>
            <a:r>
              <a:rPr lang="en-US" altLang="ko-KR" dirty="0"/>
              <a:t>OpenStack </a:t>
            </a:r>
            <a:r>
              <a:rPr lang="ko-KR" altLang="en-US" dirty="0"/>
              <a:t>쪽 매뉴얼이 업데이트 되지 않았을 가능성이 큼</a:t>
            </a:r>
            <a:endParaRPr lang="en-US" altLang="ko-KR" dirty="0"/>
          </a:p>
          <a:p>
            <a:r>
              <a:rPr lang="ko-KR" altLang="en-US" dirty="0"/>
              <a:t>최신 버전을 확인해보자</a:t>
            </a:r>
            <a:endParaRPr lang="en-US" altLang="ko-KR" dirty="0"/>
          </a:p>
          <a:p>
            <a:pPr lvl="1"/>
            <a:r>
              <a:rPr lang="ko-KR" altLang="en-US" dirty="0"/>
              <a:t>위의 </a:t>
            </a:r>
            <a:r>
              <a:rPr lang="en-US" altLang="ko-KR" dirty="0"/>
              <a:t>“2024.1” </a:t>
            </a:r>
            <a:r>
              <a:rPr lang="ko-KR" altLang="en-US" dirty="0"/>
              <a:t>링크 클릭 </a:t>
            </a:r>
            <a:r>
              <a:rPr lang="en-US" altLang="ko-KR" dirty="0"/>
              <a:t>-&gt; installation guides -&gt; Project </a:t>
            </a:r>
            <a:r>
              <a:rPr lang="ko-KR" altLang="en-US" dirty="0"/>
              <a:t>들 중에서 </a:t>
            </a:r>
            <a:r>
              <a:rPr lang="en-US" altLang="ko-KR" dirty="0"/>
              <a:t>Neutron </a:t>
            </a:r>
            <a:r>
              <a:rPr lang="ko-KR" altLang="en-US" dirty="0"/>
              <a:t>서비스 선택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E077B9-7A6C-306E-810F-728918A5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59F8BD-4E17-2C80-7044-68B14C02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16" y="1031358"/>
            <a:ext cx="8667750" cy="10668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13278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2A17E036-BCE8-EACF-56B9-37CBAF61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최신 버전 매뉴얼 확인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F0792FB-B762-288B-B8B2-817921B9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5291665" cy="5547357"/>
          </a:xfrm>
        </p:spPr>
        <p:txBody>
          <a:bodyPr/>
          <a:lstStyle/>
          <a:p>
            <a:r>
              <a:rPr lang="ko-KR" altLang="en-US" dirty="0"/>
              <a:t>기존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43DFB6-0417-1924-137F-2374A1B7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C1AED8-44E4-114D-E785-5B875D1D2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419"/>
          <a:stretch/>
        </p:blipFill>
        <p:spPr>
          <a:xfrm>
            <a:off x="6432650" y="2605175"/>
            <a:ext cx="4704052" cy="3922383"/>
          </a:xfrm>
          <a:prstGeom prst="rect">
            <a:avLst/>
          </a:prstGeom>
          <a:ln>
            <a:solidFill>
              <a:srgbClr val="0C3F81"/>
            </a:solidFill>
          </a:ln>
        </p:spPr>
      </p:pic>
      <p:sp>
        <p:nvSpPr>
          <p:cNvPr id="12" name="내용 개체 틀 8">
            <a:extLst>
              <a:ext uri="{FF2B5EF4-FFF2-40B4-BE49-F238E27FC236}">
                <a16:creationId xmlns:a16="http://schemas.microsoft.com/office/drawing/2014/main" id="{A261969E-7FCD-57B1-0D35-17E14A7DFF2A}"/>
              </a:ext>
            </a:extLst>
          </p:cNvPr>
          <p:cNvSpPr txBox="1">
            <a:spLocks/>
          </p:cNvSpPr>
          <p:nvPr/>
        </p:nvSpPr>
        <p:spPr>
          <a:xfrm>
            <a:off x="6333867" y="965201"/>
            <a:ext cx="5291665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최신 매뉴얼 설정 내용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E06F12-95E3-B1D0-1F3B-6E6D547D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40" y="1575267"/>
            <a:ext cx="5533660" cy="44718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0B6020-E03A-885C-FA87-EB0019A2D2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934"/>
          <a:stretch/>
        </p:blipFill>
        <p:spPr>
          <a:xfrm>
            <a:off x="6432650" y="1503413"/>
            <a:ext cx="4712678" cy="1063464"/>
          </a:xfrm>
          <a:prstGeom prst="rect">
            <a:avLst/>
          </a:prstGeom>
          <a:ln>
            <a:solidFill>
              <a:srgbClr val="0C3F81"/>
            </a:solidFill>
          </a:ln>
        </p:spPr>
      </p:pic>
    </p:spTree>
    <p:extLst>
      <p:ext uri="{BB962C8B-B14F-4D97-AF65-F5344CB8AC3E}">
        <p14:creationId xmlns:p14="http://schemas.microsoft.com/office/powerpoint/2010/main" val="3775480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D47C0-DE99-D3A2-6F09-7E84DBA2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재시도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0AF719-307A-2B15-A28F-89C6ABF71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관련 시스템 재시작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restart neutron-*</a:t>
            </a:r>
          </a:p>
          <a:p>
            <a:r>
              <a:rPr lang="ko-KR" altLang="en-US" dirty="0"/>
              <a:t>인스턴스 생성 시도</a:t>
            </a:r>
            <a:endParaRPr lang="en-US" altLang="ko-KR" dirty="0"/>
          </a:p>
          <a:p>
            <a:pPr lvl="1"/>
            <a:r>
              <a:rPr lang="en-US" altLang="ko-KR" dirty="0"/>
              <a:t>…</a:t>
            </a:r>
            <a:r>
              <a:rPr lang="ko-KR" altLang="en-US" dirty="0"/>
              <a:t>또 실패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로그 확인</a:t>
            </a:r>
            <a:endParaRPr lang="en-US" altLang="ko-KR" dirty="0"/>
          </a:p>
          <a:p>
            <a:pPr lvl="1"/>
            <a:r>
              <a:rPr lang="ko-KR" altLang="en-US" dirty="0"/>
              <a:t>이번에는 </a:t>
            </a:r>
            <a:r>
              <a:rPr lang="en-US" altLang="ko-KR" dirty="0"/>
              <a:t>Controller </a:t>
            </a:r>
            <a:r>
              <a:rPr lang="ko-KR" altLang="en-US" dirty="0"/>
              <a:t>가 아닌 </a:t>
            </a:r>
            <a:r>
              <a:rPr lang="en-US" altLang="ko-KR" dirty="0"/>
              <a:t>Compute</a:t>
            </a:r>
            <a:r>
              <a:rPr lang="ko-KR" altLang="en-US" dirty="0"/>
              <a:t>의 </a:t>
            </a:r>
            <a:r>
              <a:rPr lang="en-US" altLang="ko-KR" dirty="0"/>
              <a:t>/var/log/nova-compute.log </a:t>
            </a:r>
            <a:r>
              <a:rPr lang="ko-KR" altLang="en-US" dirty="0"/>
              <a:t>에서 다른 에러 확인</a:t>
            </a:r>
            <a:endParaRPr lang="en-US" altLang="ko-KR" dirty="0"/>
          </a:p>
          <a:p>
            <a:pPr lvl="1"/>
            <a:r>
              <a:rPr lang="en-US" altLang="ko-KR" dirty="0"/>
              <a:t>Neutron port binding </a:t>
            </a:r>
            <a:r>
              <a:rPr lang="ko-KR" altLang="en-US" dirty="0"/>
              <a:t>오류는 해결한 것 같다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C7C0F-ACCE-B4FE-407C-402CA6DB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B93862-5703-6E50-90DB-21999047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1" y="4689147"/>
            <a:ext cx="11525812" cy="1466670"/>
          </a:xfrm>
          <a:prstGeom prst="rect">
            <a:avLst/>
          </a:prstGeom>
        </p:spPr>
      </p:pic>
      <p:pic>
        <p:nvPicPr>
          <p:cNvPr id="1026" name="Picture 2" descr="Candy Candy (들장미 소녀 캔디) - YouTube">
            <a:extLst>
              <a:ext uri="{FF2B5EF4-FFF2-40B4-BE49-F238E27FC236}">
                <a16:creationId xmlns:a16="http://schemas.microsoft.com/office/drawing/2014/main" id="{6C1BB2C6-5ECC-523C-EB4E-2C8497419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99" y="970611"/>
            <a:ext cx="2964151" cy="222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77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69368-FBDC-DD83-5A2A-CE60D531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Libvirt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: KVM -&gt; QEMU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D64DC-A168-2651-9DAA-016FD57A5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57645"/>
            <a:ext cx="11652010" cy="5547357"/>
          </a:xfrm>
        </p:spPr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nested virtualization </a:t>
            </a:r>
            <a:r>
              <a:rPr lang="ko-KR" altLang="en-US" dirty="0"/>
              <a:t>환경이기 때문에</a:t>
            </a:r>
            <a:r>
              <a:rPr lang="en-US" altLang="ko-KR" dirty="0"/>
              <a:t>, KVM </a:t>
            </a:r>
            <a:r>
              <a:rPr lang="ko-KR" altLang="en-US" dirty="0"/>
              <a:t>사용 불가</a:t>
            </a:r>
            <a:endParaRPr lang="en-US" altLang="ko-KR" dirty="0"/>
          </a:p>
          <a:p>
            <a:r>
              <a:rPr lang="ko-KR" altLang="en-US" dirty="0" err="1"/>
              <a:t>하이퍼바이저</a:t>
            </a:r>
            <a:r>
              <a:rPr lang="ko-KR" altLang="en-US" dirty="0"/>
              <a:t> </a:t>
            </a:r>
            <a:r>
              <a:rPr lang="en-US" altLang="ko-KR" dirty="0"/>
              <a:t>QEMU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https://docs.openstack.org/nova/2023.1/install/compute-install-ubuntu.html</a:t>
            </a:r>
            <a:endParaRPr lang="en-US" altLang="ko-KR" dirty="0"/>
          </a:p>
          <a:p>
            <a:pPr lvl="1"/>
            <a:r>
              <a:rPr lang="en-US" altLang="ko-KR" dirty="0"/>
              <a:t>QEMU: </a:t>
            </a:r>
            <a:r>
              <a:rPr lang="ko-KR" altLang="en-US" dirty="0"/>
              <a:t>에뮬레이터 및 가상화 도구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dirty="0"/>
              <a:t>프로세서 및 주변 기기를 </a:t>
            </a:r>
            <a:r>
              <a:rPr lang="ko-KR" altLang="en-US" dirty="0" err="1"/>
              <a:t>가상화하여</a:t>
            </a:r>
            <a:r>
              <a:rPr lang="en-US" altLang="ko-KR" dirty="0"/>
              <a:t>, </a:t>
            </a:r>
            <a:r>
              <a:rPr lang="ko-KR" altLang="en-US" dirty="0"/>
              <a:t>가상 </a:t>
            </a:r>
            <a:r>
              <a:rPr lang="ko-KR" altLang="en-US" dirty="0" err="1"/>
              <a:t>머신을</a:t>
            </a:r>
            <a:r>
              <a:rPr lang="ko-KR" altLang="en-US" dirty="0"/>
              <a:t> 구성하는데 사용됨</a:t>
            </a:r>
            <a:endParaRPr lang="en-US" altLang="ko-KR" dirty="0"/>
          </a:p>
          <a:p>
            <a:pPr lvl="2"/>
            <a:r>
              <a:rPr lang="ko-KR" altLang="en-US" dirty="0"/>
              <a:t>기존 </a:t>
            </a:r>
            <a:r>
              <a:rPr lang="en-US" altLang="ko-KR" dirty="0"/>
              <a:t>KVM</a:t>
            </a:r>
            <a:r>
              <a:rPr lang="ko-KR" altLang="en-US" dirty="0"/>
              <a:t>도 </a:t>
            </a:r>
            <a:r>
              <a:rPr lang="en-US" altLang="ko-KR" dirty="0"/>
              <a:t>VM</a:t>
            </a:r>
            <a:r>
              <a:rPr lang="ko-KR" altLang="en-US" dirty="0"/>
              <a:t>을 구성하는 것은 </a:t>
            </a:r>
            <a:r>
              <a:rPr lang="en-US" altLang="ko-KR" dirty="0"/>
              <a:t>QEMU </a:t>
            </a:r>
            <a:r>
              <a:rPr lang="ko-KR" altLang="en-US" dirty="0"/>
              <a:t>를 활용함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서비스 재시작 </a:t>
            </a:r>
            <a:r>
              <a:rPr lang="en-US" altLang="ko-KR" dirty="0"/>
              <a:t>(compute)</a:t>
            </a:r>
          </a:p>
          <a:p>
            <a:pPr lvl="1"/>
            <a:r>
              <a:rPr lang="en-US" altLang="ko-KR" dirty="0" err="1"/>
              <a:t>systemctl</a:t>
            </a:r>
            <a:r>
              <a:rPr lang="en-US" altLang="ko-KR" dirty="0"/>
              <a:t> restart nova-compute</a:t>
            </a:r>
          </a:p>
          <a:p>
            <a:r>
              <a:rPr lang="ko-KR" altLang="en-US" dirty="0"/>
              <a:t>인스턴스 생성 재시도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FFBD3-04AE-62E9-0A15-2032176E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58797F-10A3-C324-2ED7-5EB6D2B7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138" y="3968151"/>
            <a:ext cx="5812088" cy="13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660E2-EE7B-0105-DFAE-07290EC0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5D3A6-6B7C-25BB-6816-C93D0A835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성공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6225FA-7BE2-D87F-4FFD-A559C1A6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568363-D48A-399A-4A0A-1D2A80C3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28" y="1578634"/>
            <a:ext cx="9950544" cy="4106174"/>
          </a:xfrm>
          <a:prstGeom prst="rect">
            <a:avLst/>
          </a:prstGeom>
          <a:ln>
            <a:solidFill>
              <a:srgbClr val="0C3F81"/>
            </a:solidFill>
          </a:ln>
        </p:spPr>
      </p:pic>
    </p:spTree>
    <p:extLst>
      <p:ext uri="{BB962C8B-B14F-4D97-AF65-F5344CB8AC3E}">
        <p14:creationId xmlns:p14="http://schemas.microsoft.com/office/powerpoint/2010/main" val="2373750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7C6D5-0D94-51E3-4A9A-329017E5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그러나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85F60-B7B7-808E-48AC-FA6CAB6C1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보이지 않는 콘솔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F99268-7EB4-77AA-78C1-2D6BB861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7D1D6E-FC49-1461-B5B9-ECAAA96B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756" y="0"/>
            <a:ext cx="5976488" cy="6858000"/>
          </a:xfrm>
          <a:prstGeom prst="rect">
            <a:avLst/>
          </a:prstGeom>
          <a:ln>
            <a:solidFill>
              <a:srgbClr val="0C3F81"/>
            </a:solidFill>
          </a:ln>
        </p:spPr>
      </p:pic>
    </p:spTree>
    <p:extLst>
      <p:ext uri="{BB962C8B-B14F-4D97-AF65-F5344CB8AC3E}">
        <p14:creationId xmlns:p14="http://schemas.microsoft.com/office/powerpoint/2010/main" val="18259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224AC-E16C-8CFA-C08A-38F3E73B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VNC </a:t>
            </a:r>
            <a:r>
              <a:rPr lang="ko-KR" altLang="en-US" dirty="0"/>
              <a:t>설정 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549FC-C1BE-6633-F921-45820838A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VNC </a:t>
            </a:r>
            <a:r>
              <a:rPr lang="ko-KR" altLang="en-US" dirty="0"/>
              <a:t>접근 시도한 주소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controller </a:t>
            </a:r>
            <a:r>
              <a:rPr lang="ko-KR" altLang="en-US" dirty="0"/>
              <a:t>라는 이름은 </a:t>
            </a:r>
            <a:r>
              <a:rPr lang="en-US" altLang="ko-KR" dirty="0"/>
              <a:t>OpenStack </a:t>
            </a:r>
            <a:r>
              <a:rPr lang="ko-KR" altLang="en-US" dirty="0"/>
              <a:t>노드들 간에만 서로 알고 있는 이름으로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인터넷</a:t>
            </a:r>
            <a:r>
              <a:rPr lang="en-US" altLang="ko-KR" dirty="0"/>
              <a:t>(</a:t>
            </a:r>
            <a:r>
              <a:rPr lang="ko-KR" altLang="en-US" dirty="0"/>
              <a:t>현재는 </a:t>
            </a:r>
            <a:r>
              <a:rPr lang="en-US" altLang="ko-KR" dirty="0"/>
              <a:t>Host Windows PC)</a:t>
            </a:r>
            <a:r>
              <a:rPr lang="ko-KR" altLang="en-US" dirty="0"/>
              <a:t> 상에서 해당 이름으로 접근할 수 없음</a:t>
            </a:r>
            <a:endParaRPr lang="en-US" altLang="ko-KR" dirty="0"/>
          </a:p>
          <a:p>
            <a:r>
              <a:rPr lang="en-US" altLang="ko-KR" dirty="0"/>
              <a:t>OpenStack VNC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en-US" altLang="ko-KR" dirty="0"/>
              <a:t>Controller: Proxy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Compute Node</a:t>
            </a:r>
            <a:r>
              <a:rPr lang="ko-KR" altLang="en-US" dirty="0"/>
              <a:t>와 연결됨</a:t>
            </a:r>
            <a:endParaRPr lang="en-US" altLang="ko-KR" dirty="0"/>
          </a:p>
          <a:p>
            <a:pPr lvl="2"/>
            <a:r>
              <a:rPr lang="ko-KR" altLang="en-US" dirty="0"/>
              <a:t>웹 기반 접근 가능한 공통 통로</a:t>
            </a:r>
            <a:endParaRPr lang="en-US" altLang="ko-KR" dirty="0"/>
          </a:p>
          <a:p>
            <a:pPr lvl="1"/>
            <a:r>
              <a:rPr lang="en-US" altLang="ko-KR" dirty="0"/>
              <a:t>Compute: </a:t>
            </a:r>
            <a:r>
              <a:rPr lang="ko-KR" altLang="en-US" dirty="0"/>
              <a:t>각 </a:t>
            </a:r>
            <a:r>
              <a:rPr lang="en-US" altLang="ko-KR" dirty="0"/>
              <a:t>VM </a:t>
            </a:r>
            <a:r>
              <a:rPr lang="ko-KR" altLang="en-US" dirty="0"/>
              <a:t>의 </a:t>
            </a:r>
            <a:r>
              <a:rPr lang="en-US" altLang="ko-KR" dirty="0"/>
              <a:t>VNC </a:t>
            </a:r>
            <a:r>
              <a:rPr lang="ko-KR" altLang="en-US" dirty="0"/>
              <a:t>콘솔 화면을 </a:t>
            </a:r>
            <a:r>
              <a:rPr lang="en-US" altLang="ko-KR" dirty="0"/>
              <a:t>Controller</a:t>
            </a:r>
            <a:r>
              <a:rPr lang="ko-KR" altLang="en-US" dirty="0"/>
              <a:t>에 전달</a:t>
            </a:r>
            <a:endParaRPr lang="en-US" altLang="ko-KR" dirty="0"/>
          </a:p>
          <a:p>
            <a:pPr lvl="2"/>
            <a:r>
              <a:rPr lang="ko-KR" altLang="en-US" dirty="0"/>
              <a:t>각 </a:t>
            </a:r>
            <a:r>
              <a:rPr lang="en-US" altLang="ko-KR" dirty="0"/>
              <a:t>VM </a:t>
            </a:r>
            <a:r>
              <a:rPr lang="ko-KR" altLang="en-US" dirty="0"/>
              <a:t>에 대한 접근 주소를 생성하여 제공</a:t>
            </a:r>
            <a:endParaRPr lang="en-US" altLang="ko-KR" dirty="0"/>
          </a:p>
          <a:p>
            <a:pPr lvl="2"/>
            <a:r>
              <a:rPr lang="ko-KR" altLang="en-US" dirty="0"/>
              <a:t>접근 주소</a:t>
            </a:r>
            <a:r>
              <a:rPr lang="en-US" altLang="ko-KR" dirty="0"/>
              <a:t>= base </a:t>
            </a:r>
            <a:r>
              <a:rPr lang="en-US" altLang="ko-KR" dirty="0" err="1"/>
              <a:t>url</a:t>
            </a:r>
            <a:r>
              <a:rPr lang="en-US" altLang="ko-KR" dirty="0"/>
              <a:t> + token-based path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1E2E0A-567A-D7B6-3761-EEE84CF6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70F5A-D55F-AD49-CBE1-83700F7E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40" y="1475117"/>
            <a:ext cx="8962846" cy="7029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DB33F1-7EC7-B04F-D84F-96AA28DD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977" y="3270136"/>
            <a:ext cx="6349319" cy="150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7DE461-0AE0-1D98-CE06-3D4DFA16DFF7}"/>
              </a:ext>
            </a:extLst>
          </p:cNvPr>
          <p:cNvSpPr txBox="1"/>
          <p:nvPr/>
        </p:nvSpPr>
        <p:spPr>
          <a:xfrm>
            <a:off x="8326986" y="3270136"/>
            <a:ext cx="377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Compute </a:t>
            </a:r>
            <a:r>
              <a:rPr lang="ko-KR" altLang="en-US" dirty="0">
                <a:solidFill>
                  <a:srgbClr val="FF0000"/>
                </a:solidFill>
              </a:rPr>
              <a:t>노드 </a:t>
            </a:r>
            <a:r>
              <a:rPr lang="en-US" altLang="ko-KR" dirty="0">
                <a:solidFill>
                  <a:srgbClr val="FF0000"/>
                </a:solidFill>
              </a:rPr>
              <a:t>nova-</a:t>
            </a:r>
            <a:r>
              <a:rPr lang="en-US" altLang="ko-KR" dirty="0" err="1">
                <a:solidFill>
                  <a:srgbClr val="FF0000"/>
                </a:solidFill>
              </a:rPr>
              <a:t>compute.conf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2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214EF-FFC9-78AD-91B6-7DBDB446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VNC </a:t>
            </a:r>
            <a:r>
              <a:rPr lang="ko-KR" altLang="en-US" dirty="0"/>
              <a:t>접속 주소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F7CE9-8E50-BDD9-9024-082A29DDC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접근 가능한 주소로 변경</a:t>
            </a:r>
            <a:endParaRPr lang="en-US" altLang="ko-KR" dirty="0"/>
          </a:p>
          <a:p>
            <a:pPr lvl="1"/>
            <a:r>
              <a:rPr lang="ko-KR" altLang="en-US" dirty="0"/>
              <a:t>설정 파일 변경</a:t>
            </a:r>
            <a:endParaRPr lang="en-US" altLang="ko-KR" dirty="0"/>
          </a:p>
          <a:p>
            <a:pPr lvl="1"/>
            <a:r>
              <a:rPr lang="ko-KR" altLang="en-US" dirty="0" err="1"/>
              <a:t>포트포워딩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설정 파일 변경 </a:t>
            </a:r>
            <a:r>
              <a:rPr lang="en-US" altLang="ko-KR" dirty="0"/>
              <a:t>(Compute node)</a:t>
            </a:r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/nova/</a:t>
            </a:r>
            <a:r>
              <a:rPr lang="en-US" altLang="ko-KR" dirty="0" err="1"/>
              <a:t>nova.conf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BCE1FB-6441-4C14-E3DD-1F888370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E43219-1880-FA7A-BDF0-D28CDEDC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71" y="3738880"/>
            <a:ext cx="9968858" cy="252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인증 메뉴 접근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2037B-BB59-FD87-8220-64246B93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VNC </a:t>
            </a:r>
            <a:r>
              <a:rPr lang="ko-KR" altLang="en-US" dirty="0"/>
              <a:t>확인을 위한 </a:t>
            </a:r>
            <a:r>
              <a:rPr lang="ko-KR" altLang="en-US" dirty="0" err="1"/>
              <a:t>포트포워딩</a:t>
            </a:r>
            <a:r>
              <a:rPr lang="ko-KR" altLang="en-US" dirty="0"/>
              <a:t> </a:t>
            </a:r>
            <a:r>
              <a:rPr lang="en-US" altLang="ko-KR" dirty="0"/>
              <a:t>6080 -&gt; 6080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FD79CA-9B35-438F-5449-18D77D42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950A287-CB7C-DCD9-EA9A-A9BD4E856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765" y="965200"/>
            <a:ext cx="9405620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8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367EB-835F-E0E9-63D7-A80A33D3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C9CC4A5-91D9-41AA-2953-8BD4016FE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476" y="965200"/>
            <a:ext cx="6318198" cy="55467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A30F2B-9C96-0217-B74E-ECF97879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457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B0010-E4A7-E5EC-75A5-1992DF42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콘솔을 전체 화면으로 열고 로그인해보자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A0F05-3271-136A-F2D6-B4B24B25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D7556FD-C7CE-3338-0FA0-33639C4BB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키입력이 안되는 경우</a:t>
            </a:r>
            <a:r>
              <a:rPr lang="en-US" altLang="ko-KR" dirty="0"/>
              <a:t>, </a:t>
            </a:r>
            <a:r>
              <a:rPr lang="ko-KR" altLang="en-US" dirty="0"/>
              <a:t>새로 인스턴스 생성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F5CAC9F4-665B-1D2F-76C5-F02D817D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69" y="1554193"/>
            <a:ext cx="84867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2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43B84-2278-C7F5-15E0-D610D74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 성공</a:t>
            </a:r>
            <a:r>
              <a:rPr lang="en-US" altLang="ko-KR" dirty="0"/>
              <a:t>!! </a:t>
            </a:r>
            <a:r>
              <a:rPr lang="ko-KR" altLang="en-US" dirty="0"/>
              <a:t>드디어 첫 번째 인스턴스 생성 완료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E8BF30-16B7-A037-0981-D992B223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0BE059F-7127-50E6-B985-CEC97BA04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277" y="1373987"/>
            <a:ext cx="7522596" cy="47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296380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A3D76-3D50-22ED-C286-AD080565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</a:t>
            </a:r>
            <a:r>
              <a:rPr lang="en-US" altLang="ko-KR" dirty="0"/>
              <a:t>: WEBROOT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21F85-2383-C53F-950A-29F50FE63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identity </a:t>
            </a:r>
            <a:r>
              <a:rPr lang="ko-KR" altLang="en-US" sz="2000" dirty="0"/>
              <a:t>경로의 충돌</a:t>
            </a:r>
            <a:endParaRPr lang="en-US" altLang="ko-KR" sz="2000" dirty="0"/>
          </a:p>
          <a:p>
            <a:pPr lvl="1"/>
            <a:r>
              <a:rPr lang="en-US" altLang="ko-KR" sz="1800" dirty="0"/>
              <a:t>keystone</a:t>
            </a:r>
            <a:r>
              <a:rPr lang="ko-KR" altLang="en-US" sz="1800" dirty="0"/>
              <a:t>도 </a:t>
            </a:r>
            <a:r>
              <a:rPr lang="en-US" altLang="ko-KR" sz="1800" dirty="0"/>
              <a:t>identity </a:t>
            </a:r>
            <a:r>
              <a:rPr lang="ko-KR" altLang="en-US" sz="1800" dirty="0"/>
              <a:t>경로를 쓰고</a:t>
            </a:r>
            <a:r>
              <a:rPr lang="en-US" altLang="ko-KR" sz="1800" dirty="0"/>
              <a:t>, horizon</a:t>
            </a:r>
            <a:r>
              <a:rPr lang="ko-KR" altLang="en-US" sz="1800" dirty="0"/>
              <a:t>도 사용함</a:t>
            </a:r>
            <a:endParaRPr lang="en-US" altLang="ko-KR" sz="1800" dirty="0"/>
          </a:p>
          <a:p>
            <a:pPr lvl="2"/>
            <a:r>
              <a:rPr lang="en-US" altLang="ko-KR" sz="1600" dirty="0">
                <a:hlinkClick r:id="rId2"/>
              </a:rPr>
              <a:t>http://10.0.0.11:5000/identity</a:t>
            </a:r>
            <a:r>
              <a:rPr lang="en-US" altLang="ko-KR" sz="1600" dirty="0"/>
              <a:t>, http://10.0.0.11/identity</a:t>
            </a:r>
          </a:p>
          <a:p>
            <a:pPr lvl="1"/>
            <a:r>
              <a:rPr lang="ko-KR" altLang="en-US" sz="1800" dirty="0"/>
              <a:t>포트번호가 다르지만 </a:t>
            </a:r>
            <a:r>
              <a:rPr lang="en-US" altLang="ko-KR" sz="1800" dirty="0"/>
              <a:t>Apache</a:t>
            </a:r>
            <a:r>
              <a:rPr lang="ko-KR" altLang="en-US" sz="1800" dirty="0"/>
              <a:t>에서 충돌이 발생함</a:t>
            </a:r>
            <a:endParaRPr lang="en-US" altLang="ko-KR" sz="1800" dirty="0"/>
          </a:p>
          <a:p>
            <a:r>
              <a:rPr lang="ko-KR" altLang="en-US" sz="2200" dirty="0"/>
              <a:t>해결 방법</a:t>
            </a:r>
            <a:endParaRPr lang="en-US" altLang="ko-KR" sz="2200" dirty="0"/>
          </a:p>
          <a:p>
            <a:pPr lvl="1"/>
            <a:r>
              <a:rPr lang="en-US" altLang="ko-KR" sz="2000" dirty="0"/>
              <a:t>horizon</a:t>
            </a:r>
            <a:r>
              <a:rPr lang="ko-KR" altLang="en-US" sz="2000" dirty="0"/>
              <a:t> 의 루트 경로를 </a:t>
            </a:r>
            <a:r>
              <a:rPr lang="en-US" altLang="ko-KR" sz="2000" dirty="0"/>
              <a:t>/ </a:t>
            </a:r>
            <a:r>
              <a:rPr lang="ko-KR" altLang="en-US" sz="2000" dirty="0"/>
              <a:t>에서 </a:t>
            </a:r>
            <a:r>
              <a:rPr lang="en-US" altLang="ko-KR" sz="2000" dirty="0"/>
              <a:t>/horizon </a:t>
            </a:r>
            <a:r>
              <a:rPr lang="ko-KR" altLang="en-US" sz="2000" dirty="0"/>
              <a:t>으로 변경</a:t>
            </a:r>
            <a:endParaRPr lang="en-US" altLang="ko-KR" sz="2000" dirty="0"/>
          </a:p>
          <a:p>
            <a:pPr lvl="2"/>
            <a:r>
              <a:rPr lang="en-US" altLang="ko-KR" sz="1800" dirty="0"/>
              <a:t>horizon</a:t>
            </a:r>
            <a:r>
              <a:rPr lang="ko-KR" altLang="en-US" sz="1800" dirty="0"/>
              <a:t>의 </a:t>
            </a:r>
            <a:r>
              <a:rPr lang="en-US" altLang="ko-KR" sz="1800" dirty="0"/>
              <a:t>identity -&gt; /horizon/identity </a:t>
            </a:r>
            <a:r>
              <a:rPr lang="ko-KR" altLang="en-US" sz="1800" dirty="0"/>
              <a:t>로 수정됨</a:t>
            </a:r>
            <a:endParaRPr lang="en-US" altLang="ko-KR" sz="1800" dirty="0"/>
          </a:p>
          <a:p>
            <a:r>
              <a:rPr lang="ko-KR" altLang="en-US" sz="2200" dirty="0"/>
              <a:t>수행 방법</a:t>
            </a:r>
            <a:endParaRPr lang="en-US" altLang="ko-KR" sz="2200" dirty="0"/>
          </a:p>
          <a:p>
            <a:pPr lvl="1"/>
            <a:r>
              <a:rPr lang="en-US" altLang="ko-KR" sz="2000" dirty="0"/>
              <a:t>local_setting.py </a:t>
            </a:r>
            <a:r>
              <a:rPr lang="ko-KR" altLang="en-US" sz="2000" dirty="0"/>
              <a:t>파일 수정</a:t>
            </a:r>
            <a:r>
              <a:rPr lang="en-US" altLang="ko-KR" sz="2000" dirty="0"/>
              <a:t>: </a:t>
            </a:r>
            <a:r>
              <a:rPr lang="ko-KR" altLang="en-US" sz="2000" dirty="0"/>
              <a:t>오른쪽 그림과 같이 </a:t>
            </a:r>
            <a:r>
              <a:rPr lang="en-US" altLang="ko-KR" sz="2000" dirty="0"/>
              <a:t>WEBROOT </a:t>
            </a:r>
            <a:r>
              <a:rPr lang="ko-KR" altLang="en-US" sz="2000" dirty="0"/>
              <a:t>추가</a:t>
            </a:r>
            <a:endParaRPr lang="en-US" altLang="ko-KR" sz="2000" dirty="0"/>
          </a:p>
          <a:p>
            <a:pPr lvl="2"/>
            <a:r>
              <a:rPr lang="en-US" altLang="ko-KR" sz="1800" dirty="0"/>
              <a:t>/var/www/horizon/openstack_dashboard/local/local_settings.py</a:t>
            </a:r>
          </a:p>
          <a:p>
            <a:pPr lvl="1"/>
            <a:r>
              <a:rPr lang="ko-KR" altLang="en-US" sz="2000" dirty="0"/>
              <a:t>다음 슬라이드 보면서 </a:t>
            </a:r>
            <a:r>
              <a:rPr lang="fr-FR" altLang="ko-KR" sz="2000" dirty="0"/>
              <a:t>/etc/apache2/sites-available/horizon.conf </a:t>
            </a:r>
            <a:r>
              <a:rPr lang="ko-KR" altLang="en-US" sz="2000" dirty="0"/>
              <a:t>수정</a:t>
            </a:r>
            <a:endParaRPr lang="en-US" altLang="ko-KR" sz="2000" dirty="0"/>
          </a:p>
          <a:p>
            <a:pPr lvl="1"/>
            <a:r>
              <a:rPr lang="en-US" altLang="ko-KR" sz="2000" dirty="0"/>
              <a:t>/ 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들어왔을때</a:t>
            </a:r>
            <a:r>
              <a:rPr lang="ko-KR" altLang="en-US" sz="2000" dirty="0"/>
              <a:t> </a:t>
            </a:r>
            <a:r>
              <a:rPr lang="en-US" altLang="ko-KR" sz="2000" dirty="0"/>
              <a:t>/horizon </a:t>
            </a:r>
            <a:r>
              <a:rPr lang="ko-KR" altLang="en-US" sz="2000" dirty="0"/>
              <a:t>으로 바로 전달되도록 </a:t>
            </a:r>
            <a:r>
              <a:rPr lang="en-US" altLang="ko-KR" sz="2000" dirty="0"/>
              <a:t>redirection </a:t>
            </a:r>
            <a:r>
              <a:rPr lang="ko-KR" altLang="en-US" sz="2000" dirty="0"/>
              <a:t>설정</a:t>
            </a:r>
            <a:endParaRPr lang="en-US" altLang="ko-KR" sz="2000" dirty="0"/>
          </a:p>
          <a:p>
            <a:pPr lvl="2"/>
            <a:r>
              <a:rPr lang="ko-KR" altLang="en-US" sz="1800" dirty="0"/>
              <a:t>모듈 활성화</a:t>
            </a:r>
            <a:r>
              <a:rPr lang="en-US" altLang="ko-KR" sz="1800" dirty="0"/>
              <a:t>: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</a:rPr>
              <a:t>sudo</a:t>
            </a:r>
            <a:r>
              <a:rPr lang="en-US" altLang="ko-KR" sz="1600" b="0" i="0" dirty="0">
                <a:solidFill>
                  <a:srgbClr val="333333"/>
                </a:solidFill>
                <a:effectLst/>
              </a:rPr>
              <a:t> a2enmod rewrite</a:t>
            </a:r>
          </a:p>
          <a:p>
            <a:pPr lvl="2"/>
            <a:r>
              <a:rPr lang="en-US" altLang="ko-KR" sz="1600" b="0" i="0" dirty="0">
                <a:solidFill>
                  <a:srgbClr val="333333"/>
                </a:solidFill>
                <a:effectLst/>
              </a:rPr>
              <a:t>To activate the new configuration, you need to run: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</a:rPr>
              <a:t>systemctl</a:t>
            </a:r>
            <a:r>
              <a:rPr lang="en-US" altLang="ko-KR" sz="1600" b="0" i="0" dirty="0">
                <a:solidFill>
                  <a:srgbClr val="333333"/>
                </a:solidFill>
                <a:effectLst/>
              </a:rPr>
              <a:t> restart apache2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FF7A7-2CB1-AFB8-049D-39B3089D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F1D56C-F05D-6944-4138-C902ED5B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233"/>
          <a:stretch/>
        </p:blipFill>
        <p:spPr>
          <a:xfrm>
            <a:off x="7540174" y="1419668"/>
            <a:ext cx="3201118" cy="15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2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A3D76-3D50-22ED-C286-AD080565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</a:t>
            </a:r>
            <a:r>
              <a:rPr lang="en-US" altLang="ko-KR" dirty="0"/>
              <a:t>: WEBROOT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21F85-2383-C53F-950A-29F50FE63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Apache2 </a:t>
            </a:r>
            <a:r>
              <a:rPr lang="ko-KR" altLang="en-US" sz="2000" dirty="0"/>
              <a:t>설정 수정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FF7A7-2CB1-AFB8-049D-39B3089D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890E7C-93D6-BA71-3B0C-D197E617FE3D}"/>
              </a:ext>
            </a:extLst>
          </p:cNvPr>
          <p:cNvSpPr/>
          <p:nvPr/>
        </p:nvSpPr>
        <p:spPr>
          <a:xfrm>
            <a:off x="1127051" y="1417674"/>
            <a:ext cx="9937898" cy="471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VirtualHost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*:80&gt;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ServerAdmin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webmaster@openstack.org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ServerName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openstack_dashboard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DocumentRoot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/var/www/horizon/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LogLevel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warn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ErrorLog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/var/log/apache2/openstack_dashboard-error.log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CustomLog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/var/log/apache2/openstack_dashboard-access.log combined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RewriteEngine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on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RewriteCond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%{REQUEST_URI} ^/$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RewriteRule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^/$ /horizon/ [R=301,L]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84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A3D76-3D50-22ED-C286-AD080565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</a:t>
            </a:r>
            <a:r>
              <a:rPr lang="en-US" altLang="ko-KR" dirty="0"/>
              <a:t>: WEBROOT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21F85-2383-C53F-950A-29F50FE63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Apache2 </a:t>
            </a:r>
            <a:r>
              <a:rPr lang="ko-KR" altLang="en-US" sz="2000" dirty="0"/>
              <a:t>설정 수정</a:t>
            </a:r>
            <a:r>
              <a:rPr lang="en-US" altLang="ko-KR" sz="2000" dirty="0"/>
              <a:t>:</a:t>
            </a:r>
            <a:r>
              <a:rPr lang="ko-KR" altLang="en-US" sz="2000" dirty="0"/>
              <a:t> 항상 들여쓰기 주의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FF7A7-2CB1-AFB8-049D-39B3089D3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890E7C-93D6-BA71-3B0C-D197E617FE3D}"/>
              </a:ext>
            </a:extLst>
          </p:cNvPr>
          <p:cNvSpPr/>
          <p:nvPr/>
        </p:nvSpPr>
        <p:spPr>
          <a:xfrm>
            <a:off x="1261730" y="1580706"/>
            <a:ext cx="9668540" cy="452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WSGIScriptReloading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On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WSGIDaemonProcess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openstack_dashboard_website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processes=5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WSGIProcessGroup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openstack_dashboard_website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WSGIApplicationGroup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%{GLOBAL}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WSGIPassAuthorization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On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WSGIScriptAlias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/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horizon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/var/www/horizon/openstack_dashboard/horizon_wsgi.py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&lt;Location "/horizon"&gt;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    Require all granted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&lt;/Location&gt;</a:t>
            </a:r>
          </a:p>
          <a:p>
            <a:pPr rtl="0">
              <a:lnSpc>
                <a:spcPct val="120000"/>
              </a:lnSpc>
            </a:pPr>
            <a:endParaRPr lang="en-US" altLang="ko-KR" sz="1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Alias /horizon/static /var/www/horizon/static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&lt;Location "/horizon/static"&gt;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SetHandler</a:t>
            </a: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None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   &lt;/Location&gt;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Virtualhost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7384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가상 네트워크 및 인스턴스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72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4C944-FA9C-7844-5132-10297F93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네트워크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86B71A-D229-EF18-9DB9-E941E696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en-US" altLang="ko-KR" dirty="0" err="1"/>
              <a:t>admin.internal</a:t>
            </a:r>
            <a:endParaRPr lang="en-US" altLang="ko-KR" dirty="0"/>
          </a:p>
          <a:p>
            <a:r>
              <a:rPr lang="ko-KR" altLang="en-US" dirty="0" err="1"/>
              <a:t>서브넷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en-US" altLang="ko-KR" dirty="0" err="1"/>
              <a:t>admin.subnet</a:t>
            </a:r>
            <a:endParaRPr lang="en-US" altLang="ko-KR" dirty="0"/>
          </a:p>
          <a:p>
            <a:pPr lvl="1"/>
            <a:r>
              <a:rPr lang="ko-KR" altLang="en-US" dirty="0"/>
              <a:t>네트워크주소</a:t>
            </a:r>
            <a:r>
              <a:rPr lang="en-US" altLang="ko-KR" dirty="0"/>
              <a:t>: 172.22.0.0/24</a:t>
            </a:r>
          </a:p>
          <a:p>
            <a:r>
              <a:rPr lang="ko-KR" altLang="en-US" dirty="0" err="1"/>
              <a:t>서브넷</a:t>
            </a:r>
            <a:r>
              <a:rPr lang="ko-KR" altLang="en-US" dirty="0"/>
              <a:t> 세부정보</a:t>
            </a:r>
            <a:endParaRPr lang="en-US" altLang="ko-KR" dirty="0"/>
          </a:p>
          <a:p>
            <a:pPr lvl="1"/>
            <a:r>
              <a:rPr lang="en-US" altLang="ko-KR" dirty="0"/>
              <a:t>DHCP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en-US" altLang="ko-KR" dirty="0"/>
              <a:t>DNS </a:t>
            </a:r>
            <a:r>
              <a:rPr lang="ko-KR" altLang="en-US" dirty="0"/>
              <a:t>네임서버</a:t>
            </a:r>
            <a:r>
              <a:rPr lang="en-US" altLang="ko-KR" dirty="0"/>
              <a:t>: 8.8.8.8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그 외 나머지는 모두 공란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2F2B7-3C90-B1D2-57AE-064A24E9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F562E4B-2343-E98F-98B8-9605A1817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56" y="866988"/>
            <a:ext cx="5730744" cy="57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887056-A713-DDC7-F6DB-0BF466A800C8}"/>
              </a:ext>
            </a:extLst>
          </p:cNvPr>
          <p:cNvSpPr/>
          <p:nvPr/>
        </p:nvSpPr>
        <p:spPr>
          <a:xfrm>
            <a:off x="6773496" y="1823117"/>
            <a:ext cx="2372906" cy="755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&quot;허용 안 됨&quot; 기호 7">
            <a:extLst>
              <a:ext uri="{FF2B5EF4-FFF2-40B4-BE49-F238E27FC236}">
                <a16:creationId xmlns:a16="http://schemas.microsoft.com/office/drawing/2014/main" id="{53B02CD0-72E7-5A7F-A994-CF75BA9D62B7}"/>
              </a:ext>
            </a:extLst>
          </p:cNvPr>
          <p:cNvSpPr/>
          <p:nvPr/>
        </p:nvSpPr>
        <p:spPr>
          <a:xfrm>
            <a:off x="8165805" y="2245155"/>
            <a:ext cx="411125" cy="38277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&quot;허용 안 됨&quot; 기호 8">
            <a:extLst>
              <a:ext uri="{FF2B5EF4-FFF2-40B4-BE49-F238E27FC236}">
                <a16:creationId xmlns:a16="http://schemas.microsoft.com/office/drawing/2014/main" id="{3DD4A76F-643B-142B-7F94-101A9B758BAC}"/>
              </a:ext>
            </a:extLst>
          </p:cNvPr>
          <p:cNvSpPr/>
          <p:nvPr/>
        </p:nvSpPr>
        <p:spPr>
          <a:xfrm>
            <a:off x="8165804" y="2863203"/>
            <a:ext cx="411125" cy="38277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72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16A1D-5BDC-DD94-EC76-7336A8B7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7E979F-14FB-8363-A25B-D0B9B9353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토폴로지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AAAF60-52F1-EEA0-1DA9-ACE802E5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FEC6EA-5F39-48FB-2509-40A98AF53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21" y="0"/>
            <a:ext cx="5352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36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21700</TotalTime>
  <Words>1308</Words>
  <Application>Microsoft Office PowerPoint</Application>
  <PresentationFormat>와이드스크린</PresentationFormat>
  <Paragraphs>258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6" baseType="lpstr">
      <vt:lpstr>KoPubWorld돋움체 Light</vt:lpstr>
      <vt:lpstr>맑은 고딕</vt:lpstr>
      <vt:lpstr>KoPub돋움체 Bold</vt:lpstr>
      <vt:lpstr>KoPubWorld돋움체 Bold</vt:lpstr>
      <vt:lpstr>Wingdings</vt:lpstr>
      <vt:lpstr>Lucida Console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1. 인증 메뉴 접근</vt:lpstr>
      <vt:lpstr>설정 파일: WEBROOT 변경</vt:lpstr>
      <vt:lpstr>설정 파일: WEBROOT 변경</vt:lpstr>
      <vt:lpstr>설정 파일: WEBROOT 변경</vt:lpstr>
      <vt:lpstr>2. 가상 네트워크 및 인스턴스 생성</vt:lpstr>
      <vt:lpstr>가상 네트워크 생성</vt:lpstr>
      <vt:lpstr>PowerPoint 프레젠테이션</vt:lpstr>
      <vt:lpstr>VM 생성 순서</vt:lpstr>
      <vt:lpstr>VM 생성 순서</vt:lpstr>
      <vt:lpstr>VM 생성 순서</vt:lpstr>
      <vt:lpstr>Log 확인</vt:lpstr>
      <vt:lpstr>PowerPoint 프레젠테이션</vt:lpstr>
      <vt:lpstr>PowerPoint 프레젠테이션</vt:lpstr>
      <vt:lpstr>PowerPoint 프레젠테이션</vt:lpstr>
      <vt:lpstr>PowerPoint 프레젠테이션</vt:lpstr>
      <vt:lpstr>Nova 로그 확인</vt:lpstr>
      <vt:lpstr>Neutron 로그 확인</vt:lpstr>
      <vt:lpstr>Neutron 로그 재확인 </vt:lpstr>
      <vt:lpstr>Neutron 관련 설정 확인</vt:lpstr>
      <vt:lpstr>Neutron 관련 설정 확인: 매뉴얼 업데이트 확인</vt:lpstr>
      <vt:lpstr>최신 버전 매뉴얼 확인</vt:lpstr>
      <vt:lpstr>재시도!</vt:lpstr>
      <vt:lpstr>Libvirt 변경: KVM -&gt; QEMU</vt:lpstr>
      <vt:lpstr>PowerPoint 프레젠테이션</vt:lpstr>
      <vt:lpstr>그러나…</vt:lpstr>
      <vt:lpstr>VNC 설정 점검</vt:lpstr>
      <vt:lpstr>VNC 접속 주소 수정</vt:lpstr>
      <vt:lpstr>VNC 확인을 위한 포트포워딩 6080 -&gt; 6080</vt:lpstr>
      <vt:lpstr>성공!!!</vt:lpstr>
      <vt:lpstr>콘솔을 전체 화면으로 열고 로그인해보자</vt:lpstr>
      <vt:lpstr>로그인 성공!! 드디어 첫 번째 인스턴스 생성 완료!!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350</cp:revision>
  <cp:lastPrinted>2022-12-21T02:49:19Z</cp:lastPrinted>
  <dcterms:created xsi:type="dcterms:W3CDTF">2022-12-19T00:58:46Z</dcterms:created>
  <dcterms:modified xsi:type="dcterms:W3CDTF">2024-09-10T00:40:38Z</dcterms:modified>
</cp:coreProperties>
</file>